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D94A-2BE1-409C-BCC8-97CD6C399DBE}" type="datetimeFigureOut">
              <a:rPr lang="pl-PL" smtClean="0"/>
              <a:pPr/>
              <a:t>2012-03-08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1CF9-B38F-43F6-9CB9-26EA3D985F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D94A-2BE1-409C-BCC8-97CD6C399DBE}" type="datetimeFigureOut">
              <a:rPr lang="pl-PL" smtClean="0"/>
              <a:pPr/>
              <a:t>2012-03-08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1CF9-B38F-43F6-9CB9-26EA3D985F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D94A-2BE1-409C-BCC8-97CD6C399DBE}" type="datetimeFigureOut">
              <a:rPr lang="pl-PL" smtClean="0"/>
              <a:pPr/>
              <a:t>2012-03-08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1CF9-B38F-43F6-9CB9-26EA3D985F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D94A-2BE1-409C-BCC8-97CD6C399DBE}" type="datetimeFigureOut">
              <a:rPr lang="pl-PL" smtClean="0"/>
              <a:pPr/>
              <a:t>2012-03-08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1CF9-B38F-43F6-9CB9-26EA3D985F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D94A-2BE1-409C-BCC8-97CD6C399DBE}" type="datetimeFigureOut">
              <a:rPr lang="pl-PL" smtClean="0"/>
              <a:pPr/>
              <a:t>2012-03-08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1CF9-B38F-43F6-9CB9-26EA3D985F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D94A-2BE1-409C-BCC8-97CD6C399DBE}" type="datetimeFigureOut">
              <a:rPr lang="pl-PL" smtClean="0"/>
              <a:pPr/>
              <a:t>2012-03-08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1CF9-B38F-43F6-9CB9-26EA3D985F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D94A-2BE1-409C-BCC8-97CD6C399DBE}" type="datetimeFigureOut">
              <a:rPr lang="pl-PL" smtClean="0"/>
              <a:pPr/>
              <a:t>2012-03-08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1CF9-B38F-43F6-9CB9-26EA3D985F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D94A-2BE1-409C-BCC8-97CD6C399DBE}" type="datetimeFigureOut">
              <a:rPr lang="pl-PL" smtClean="0"/>
              <a:pPr/>
              <a:t>2012-03-08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1CF9-B38F-43F6-9CB9-26EA3D985F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D94A-2BE1-409C-BCC8-97CD6C399DBE}" type="datetimeFigureOut">
              <a:rPr lang="pl-PL" smtClean="0"/>
              <a:pPr/>
              <a:t>2012-03-08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1CF9-B38F-43F6-9CB9-26EA3D985F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D94A-2BE1-409C-BCC8-97CD6C399DBE}" type="datetimeFigureOut">
              <a:rPr lang="pl-PL" smtClean="0"/>
              <a:pPr/>
              <a:t>2012-03-08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1CF9-B38F-43F6-9CB9-26EA3D985F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D94A-2BE1-409C-BCC8-97CD6C399DBE}" type="datetimeFigureOut">
              <a:rPr lang="pl-PL" smtClean="0"/>
              <a:pPr/>
              <a:t>2012-03-08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1CF9-B38F-43F6-9CB9-26EA3D985F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BD94A-2BE1-409C-BCC8-97CD6C399DBE}" type="datetimeFigureOut">
              <a:rPr lang="pl-PL" smtClean="0"/>
              <a:pPr/>
              <a:t>2012-03-08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61CF9-B38F-43F6-9CB9-26EA3D985F1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84327"/>
          </a:xfrm>
          <a:solidFill>
            <a:srgbClr val="00FF00"/>
          </a:solidFill>
        </p:spPr>
        <p:txBody>
          <a:bodyPr>
            <a:normAutofit/>
          </a:bodyPr>
          <a:lstStyle/>
          <a:p>
            <a:r>
              <a:rPr lang="pl-PL" b="1" dirty="0" smtClean="0"/>
              <a:t>     Technik Obsługi Turystycznej 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4282" y="2143116"/>
            <a:ext cx="4000528" cy="4357718"/>
          </a:xfrm>
        </p:spPr>
        <p:txBody>
          <a:bodyPr>
            <a:normAutofit/>
          </a:bodyPr>
          <a:lstStyle/>
          <a:p>
            <a:pPr algn="l"/>
            <a:r>
              <a:rPr lang="pl-PL" b="1" dirty="0" smtClean="0"/>
              <a:t>„Świat </a:t>
            </a:r>
            <a:r>
              <a:rPr lang="pl-PL" b="1" dirty="0"/>
              <a:t>jest wspaniałą książką, z której Ci co nigdy nie oddalili się od domu przeczytali tylko jedną stronę</a:t>
            </a:r>
            <a:r>
              <a:rPr lang="pl-PL" b="1" dirty="0" smtClean="0"/>
              <a:t>”</a:t>
            </a:r>
          </a:p>
          <a:p>
            <a:pPr algn="l"/>
            <a:r>
              <a:rPr lang="pl-PL" b="1" dirty="0" smtClean="0"/>
              <a:t>Św</a:t>
            </a:r>
            <a:r>
              <a:rPr lang="pl-PL" b="1" dirty="0"/>
              <a:t>. Augustyn</a:t>
            </a:r>
            <a:endParaRPr lang="pl-PL" dirty="0"/>
          </a:p>
        </p:txBody>
      </p:sp>
      <p:cxnSp>
        <p:nvCxnSpPr>
          <p:cNvPr id="5" name="Łącznik prosty 4"/>
          <p:cNvCxnSpPr/>
          <p:nvPr/>
        </p:nvCxnSpPr>
        <p:spPr>
          <a:xfrm>
            <a:off x="0" y="1571612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 descr="Zdjęcie2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2428868"/>
            <a:ext cx="4476780" cy="3357586"/>
          </a:xfrm>
          <a:prstGeom prst="rect">
            <a:avLst/>
          </a:prstGeom>
        </p:spPr>
      </p:pic>
      <p:pic>
        <p:nvPicPr>
          <p:cNvPr id="8" name="Obraz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1393713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Zdjęcie2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2428868"/>
            <a:ext cx="1928794" cy="257172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84327"/>
          </a:xfrm>
          <a:solidFill>
            <a:srgbClr val="00FF00"/>
          </a:solidFill>
        </p:spPr>
        <p:txBody>
          <a:bodyPr>
            <a:normAutofit/>
          </a:bodyPr>
          <a:lstStyle/>
          <a:p>
            <a:r>
              <a:rPr lang="pl-PL" dirty="0"/>
              <a:t>Dlaczego warto wybrać ten kierunek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4282" y="2000240"/>
            <a:ext cx="7215238" cy="342902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pl-PL" dirty="0"/>
              <a:t>Jeśli lubisz </a:t>
            </a:r>
            <a:r>
              <a:rPr lang="pl-PL" dirty="0" smtClean="0"/>
              <a:t>poznawać  </a:t>
            </a:r>
            <a:r>
              <a:rPr lang="pl-PL" dirty="0"/>
              <a:t>świat, cenisz przygody i podróże, interesujesz się geografią, chcesz doskonalić języki obce, to klasa o profilu turystycznym została stworzona właśnie dla Ciebie</a:t>
            </a:r>
            <a:r>
              <a:rPr lang="pl-PL" dirty="0" smtClean="0"/>
              <a:t>!</a:t>
            </a:r>
          </a:p>
          <a:p>
            <a:pPr algn="l"/>
            <a:r>
              <a:rPr lang="pl-PL" dirty="0" smtClean="0"/>
              <a:t> </a:t>
            </a:r>
            <a:r>
              <a:rPr lang="pl-PL" dirty="0"/>
              <a:t>Każdy jej uczeń może brać udział w różnych eskapadach: wycieczkach klasowych, wymianie ze szkołami zagranicznymi, wakacyjnym obozie wędrownym, a także </a:t>
            </a:r>
            <a:r>
              <a:rPr lang="pl-PL" dirty="0" smtClean="0"/>
              <a:t>uczestniczyć </a:t>
            </a:r>
            <a:r>
              <a:rPr lang="pl-PL" dirty="0"/>
              <a:t>w bogatej ofercie zajęć pozalekcyjnych.</a:t>
            </a:r>
          </a:p>
        </p:txBody>
      </p:sp>
      <p:cxnSp>
        <p:nvCxnSpPr>
          <p:cNvPr id="5" name="Łącznik prosty 4"/>
          <p:cNvCxnSpPr/>
          <p:nvPr/>
        </p:nvCxnSpPr>
        <p:spPr>
          <a:xfrm>
            <a:off x="0" y="1571612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 descr="DSC_00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5279869"/>
            <a:ext cx="2357454" cy="1578131"/>
          </a:xfrm>
          <a:prstGeom prst="rect">
            <a:avLst/>
          </a:prstGeom>
        </p:spPr>
      </p:pic>
      <p:pic>
        <p:nvPicPr>
          <p:cNvPr id="7" name="Obraz 6" descr="Trójmiasto, 1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214950"/>
            <a:ext cx="2190734" cy="1643050"/>
          </a:xfrm>
          <a:prstGeom prst="rect">
            <a:avLst/>
          </a:prstGeom>
        </p:spPr>
      </p:pic>
      <p:pic>
        <p:nvPicPr>
          <p:cNvPr id="8" name="Obraz 7" descr="Trójmiasto, 6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48518" y="5286388"/>
            <a:ext cx="2095482" cy="1571612"/>
          </a:xfrm>
          <a:prstGeom prst="rect">
            <a:avLst/>
          </a:prstGeom>
        </p:spPr>
      </p:pic>
      <p:pic>
        <p:nvPicPr>
          <p:cNvPr id="10" name="Obraz 9" descr="DSC03160_512x38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7422" y="5250644"/>
            <a:ext cx="2143140" cy="1607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84327"/>
          </a:xfrm>
          <a:solidFill>
            <a:srgbClr val="00FF00"/>
          </a:solidFill>
        </p:spPr>
        <p:txBody>
          <a:bodyPr>
            <a:normAutofit/>
          </a:bodyPr>
          <a:lstStyle/>
          <a:p>
            <a:r>
              <a:rPr lang="pl-PL" sz="4800" b="1" dirty="0" smtClean="0"/>
              <a:t>Zdobyte umiejętności</a:t>
            </a:r>
            <a:endParaRPr lang="pl-PL" sz="48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5720" y="1857364"/>
            <a:ext cx="8572560" cy="4714908"/>
          </a:xfrm>
        </p:spPr>
        <p:txBody>
          <a:bodyPr>
            <a:normAutofit fontScale="250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pl-PL" sz="8800" dirty="0" smtClean="0"/>
              <a:t> opracowywania </a:t>
            </a:r>
            <a:r>
              <a:rPr lang="pl-PL" sz="8800" dirty="0"/>
              <a:t>programów imprez turystycznych i przygotowywania ofert turystycznych </a:t>
            </a:r>
          </a:p>
          <a:p>
            <a:pPr algn="l">
              <a:buFont typeface="Arial" pitchFamily="34" charset="0"/>
              <a:buChar char="•"/>
            </a:pPr>
            <a:r>
              <a:rPr lang="pl-PL" sz="8800" dirty="0" smtClean="0"/>
              <a:t> organizowania </a:t>
            </a:r>
            <a:r>
              <a:rPr lang="pl-PL" sz="8800" dirty="0"/>
              <a:t>imprez turystycznych </a:t>
            </a:r>
          </a:p>
          <a:p>
            <a:pPr algn="l">
              <a:buFont typeface="Arial" pitchFamily="34" charset="0"/>
              <a:buChar char="•"/>
            </a:pPr>
            <a:r>
              <a:rPr lang="pl-PL" sz="8800" dirty="0" smtClean="0"/>
              <a:t> przyjmowania </a:t>
            </a:r>
            <a:r>
              <a:rPr lang="pl-PL" sz="8800" dirty="0"/>
              <a:t>zleceń i realizowanie zamawianych usług turystycznych </a:t>
            </a:r>
          </a:p>
          <a:p>
            <a:pPr algn="l">
              <a:buFont typeface="Arial" pitchFamily="34" charset="0"/>
              <a:buChar char="•"/>
            </a:pPr>
            <a:r>
              <a:rPr lang="pl-PL" sz="8800" dirty="0" smtClean="0"/>
              <a:t> sporządzania </a:t>
            </a:r>
            <a:r>
              <a:rPr lang="pl-PL" sz="8800" dirty="0"/>
              <a:t>umowy o świadczenie usług turystycznych polegających na organizowaniu imprez, </a:t>
            </a:r>
          </a:p>
          <a:p>
            <a:pPr algn="l">
              <a:buFont typeface="Arial" pitchFamily="34" charset="0"/>
              <a:buChar char="•"/>
            </a:pPr>
            <a:r>
              <a:rPr lang="pl-PL" sz="8800" dirty="0" smtClean="0"/>
              <a:t> kalkulowania </a:t>
            </a:r>
            <a:r>
              <a:rPr lang="pl-PL" sz="8800" dirty="0"/>
              <a:t>kosztów zamawianych świadczeń </a:t>
            </a:r>
          </a:p>
          <a:p>
            <a:pPr algn="l">
              <a:buFont typeface="Arial" pitchFamily="34" charset="0"/>
              <a:buChar char="•"/>
            </a:pPr>
            <a:r>
              <a:rPr lang="pl-PL" sz="8800" dirty="0" smtClean="0"/>
              <a:t> przygotowywania </a:t>
            </a:r>
            <a:r>
              <a:rPr lang="pl-PL" sz="8800" dirty="0"/>
              <a:t>ofert turystycznych </a:t>
            </a:r>
          </a:p>
          <a:p>
            <a:pPr algn="l">
              <a:buFont typeface="Arial" pitchFamily="34" charset="0"/>
              <a:buChar char="•"/>
            </a:pPr>
            <a:r>
              <a:rPr lang="pl-PL" sz="8800" dirty="0" smtClean="0"/>
              <a:t> kalkulowanie </a:t>
            </a:r>
            <a:r>
              <a:rPr lang="pl-PL" sz="8800" dirty="0"/>
              <a:t>kosztów zamawianych świadczeń, obsługiwania klienta </a:t>
            </a:r>
          </a:p>
          <a:p>
            <a:pPr algn="l">
              <a:buFont typeface="Arial" pitchFamily="34" charset="0"/>
              <a:buChar char="•"/>
            </a:pPr>
            <a:r>
              <a:rPr lang="pl-PL" sz="8800" dirty="0" smtClean="0"/>
              <a:t> promowania </a:t>
            </a:r>
            <a:r>
              <a:rPr lang="pl-PL" sz="8800" dirty="0"/>
              <a:t>usług przedsiębiorstwa organizującego imprezy turystyczne, </a:t>
            </a:r>
          </a:p>
          <a:p>
            <a:pPr algn="l">
              <a:buFont typeface="Arial" pitchFamily="34" charset="0"/>
              <a:buChar char="•"/>
            </a:pPr>
            <a:r>
              <a:rPr lang="pl-PL" sz="8800" dirty="0" smtClean="0"/>
              <a:t> udzielanie </a:t>
            </a:r>
            <a:r>
              <a:rPr lang="pl-PL" sz="8800" dirty="0"/>
              <a:t>informacji turystycznej, </a:t>
            </a:r>
          </a:p>
          <a:p>
            <a:pPr algn="l">
              <a:buFont typeface="Arial" pitchFamily="34" charset="0"/>
              <a:buChar char="•"/>
            </a:pPr>
            <a:r>
              <a:rPr lang="pl-PL" sz="8800" dirty="0" smtClean="0"/>
              <a:t> prowadzenie </a:t>
            </a:r>
            <a:r>
              <a:rPr lang="pl-PL" sz="8800" dirty="0"/>
              <a:t>własnej firmy turystycznej</a:t>
            </a:r>
          </a:p>
          <a:p>
            <a:pPr algn="l"/>
            <a:endParaRPr lang="pl-PL" dirty="0"/>
          </a:p>
        </p:txBody>
      </p:sp>
      <p:cxnSp>
        <p:nvCxnSpPr>
          <p:cNvPr id="5" name="Łącznik prosty 4"/>
          <p:cNvCxnSpPr/>
          <p:nvPr/>
        </p:nvCxnSpPr>
        <p:spPr>
          <a:xfrm>
            <a:off x="0" y="1571612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84327"/>
          </a:xfrm>
          <a:solidFill>
            <a:srgbClr val="00FF00"/>
          </a:solidFill>
        </p:spPr>
        <p:txBody>
          <a:bodyPr>
            <a:normAutofit/>
          </a:bodyPr>
          <a:lstStyle/>
          <a:p>
            <a:r>
              <a:rPr lang="pl-PL" b="1"/>
              <a:t>Miejsca </a:t>
            </a:r>
            <a:r>
              <a:rPr lang="pl-PL" b="1" smtClean="0"/>
              <a:t>pracy dla </a:t>
            </a:r>
            <a:r>
              <a:rPr lang="pl-PL" b="1" dirty="0"/>
              <a:t>zawodu technik obsługi turystycznej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4282" y="1785926"/>
            <a:ext cx="6715172" cy="3357586"/>
          </a:xfrm>
        </p:spPr>
        <p:txBody>
          <a:bodyPr>
            <a:normAutofit fontScale="85000"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pl-PL" dirty="0"/>
              <a:t>biura podróży,</a:t>
            </a:r>
          </a:p>
          <a:p>
            <a:pPr algn="l">
              <a:buFont typeface="Arial" pitchFamily="34" charset="0"/>
              <a:buChar char="•"/>
            </a:pPr>
            <a:r>
              <a:rPr lang="pl-PL" dirty="0" smtClean="0"/>
              <a:t>hotele</a:t>
            </a:r>
            <a:r>
              <a:rPr lang="pl-PL" dirty="0"/>
              <a:t>,</a:t>
            </a:r>
          </a:p>
          <a:p>
            <a:pPr algn="l">
              <a:buFont typeface="Arial" pitchFamily="34" charset="0"/>
              <a:buChar char="•"/>
            </a:pPr>
            <a:r>
              <a:rPr lang="pl-PL" dirty="0" smtClean="0"/>
              <a:t>„</a:t>
            </a:r>
            <a:r>
              <a:rPr lang="pl-PL" dirty="0"/>
              <a:t>w terenie” jako pilot wycieczek oraz przewodnik turystyczny miejski i górski</a:t>
            </a:r>
          </a:p>
          <a:p>
            <a:pPr algn="l">
              <a:buFont typeface="Arial" pitchFamily="34" charset="0"/>
              <a:buChar char="•"/>
            </a:pPr>
            <a:r>
              <a:rPr lang="pl-PL" dirty="0" smtClean="0"/>
              <a:t>na lotniskach</a:t>
            </a:r>
          </a:p>
          <a:p>
            <a:pPr algn="l">
              <a:buFont typeface="Arial" pitchFamily="34" charset="0"/>
              <a:buChar char="•"/>
            </a:pPr>
            <a:r>
              <a:rPr lang="pl-PL" dirty="0" smtClean="0"/>
              <a:t>Punkty </a:t>
            </a:r>
            <a:r>
              <a:rPr lang="pl-PL" dirty="0"/>
              <a:t>informacji </a:t>
            </a:r>
            <a:r>
              <a:rPr lang="pl-PL" dirty="0" smtClean="0"/>
              <a:t>turystycznej</a:t>
            </a:r>
          </a:p>
          <a:p>
            <a:pPr algn="l">
              <a:buFont typeface="Arial" pitchFamily="34" charset="0"/>
              <a:buChar char="•"/>
            </a:pPr>
            <a:r>
              <a:rPr lang="pl-PL" dirty="0" smtClean="0"/>
              <a:t>Biura </a:t>
            </a:r>
            <a:r>
              <a:rPr lang="pl-PL" dirty="0"/>
              <a:t>promocji jednostek samorządowych</a:t>
            </a:r>
          </a:p>
          <a:p>
            <a:pPr algn="l">
              <a:buFont typeface="Arial" pitchFamily="34" charset="0"/>
              <a:buChar char="•"/>
            </a:pPr>
            <a:endParaRPr lang="pl-PL" dirty="0"/>
          </a:p>
          <a:p>
            <a:pPr algn="l"/>
            <a:endParaRPr lang="pl-PL" dirty="0"/>
          </a:p>
        </p:txBody>
      </p:sp>
      <p:cxnSp>
        <p:nvCxnSpPr>
          <p:cNvPr id="5" name="Łącznik prosty 4"/>
          <p:cNvCxnSpPr/>
          <p:nvPr/>
        </p:nvCxnSpPr>
        <p:spPr>
          <a:xfrm>
            <a:off x="0" y="1571612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 descr="DSC_0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5214950"/>
            <a:ext cx="2143108" cy="1434643"/>
          </a:xfrm>
          <a:prstGeom prst="rect">
            <a:avLst/>
          </a:prstGeom>
        </p:spPr>
      </p:pic>
      <p:pic>
        <p:nvPicPr>
          <p:cNvPr id="7" name="Obraz 6" descr="DSC_0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5072074"/>
            <a:ext cx="2278860" cy="1525518"/>
          </a:xfrm>
          <a:prstGeom prst="rect">
            <a:avLst/>
          </a:prstGeom>
        </p:spPr>
      </p:pic>
      <p:pic>
        <p:nvPicPr>
          <p:cNvPr id="8" name="Obraz 7" descr="Zdjęcie1bienisz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5214950"/>
            <a:ext cx="2000264" cy="1500198"/>
          </a:xfrm>
          <a:prstGeom prst="rect">
            <a:avLst/>
          </a:prstGeom>
        </p:spPr>
      </p:pic>
      <p:pic>
        <p:nvPicPr>
          <p:cNvPr id="10" name="Obraz 9" descr="Zdjęcie2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5143512"/>
            <a:ext cx="2095514" cy="1571636"/>
          </a:xfrm>
          <a:prstGeom prst="rect">
            <a:avLst/>
          </a:prstGeom>
        </p:spPr>
      </p:pic>
      <p:pic>
        <p:nvPicPr>
          <p:cNvPr id="11" name="Obraz 10" descr="Zdjęcie2golucho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1857364"/>
            <a:ext cx="2233707" cy="2978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84327"/>
          </a:xfrm>
          <a:solidFill>
            <a:srgbClr val="00FF00"/>
          </a:solidFill>
        </p:spPr>
        <p:txBody>
          <a:bodyPr>
            <a:normAutofit/>
          </a:bodyPr>
          <a:lstStyle/>
          <a:p>
            <a:r>
              <a:rPr lang="pl-PL" b="1" dirty="0"/>
              <a:t>Co dalej?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00034" y="2143116"/>
            <a:ext cx="8215370" cy="17526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pl-PL" dirty="0"/>
              <a:t>Nauka w technikum kończy się egzaminem maturalnym umożliwiającym kontynuowanie nauki na studiach wyższych oraz egzaminem potwierdzającym kwalifikacje zawodowe i uzyskaniem tytułu technika</a:t>
            </a:r>
            <a:r>
              <a:rPr lang="pl-PL" b="1" dirty="0"/>
              <a:t>.</a:t>
            </a:r>
            <a:endParaRPr lang="pl-PL" dirty="0"/>
          </a:p>
        </p:txBody>
      </p:sp>
      <p:cxnSp>
        <p:nvCxnSpPr>
          <p:cNvPr id="5" name="Łącznik prosty 4"/>
          <p:cNvCxnSpPr/>
          <p:nvPr/>
        </p:nvCxnSpPr>
        <p:spPr>
          <a:xfrm>
            <a:off x="0" y="1571612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 descr="PIC066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3929066"/>
            <a:ext cx="3319652" cy="2489739"/>
          </a:xfrm>
          <a:prstGeom prst="rect">
            <a:avLst/>
          </a:prstGeom>
        </p:spPr>
      </p:pic>
      <p:pic>
        <p:nvPicPr>
          <p:cNvPr id="8" name="Obraz 7" descr="DSCF37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4000504"/>
            <a:ext cx="3214678" cy="2411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225</Words>
  <Application>Microsoft Office PowerPoint</Application>
  <PresentationFormat>Pokaz na ekranie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Motyw pakietu Office</vt:lpstr>
      <vt:lpstr>     Technik Obsługi Turystycznej  </vt:lpstr>
      <vt:lpstr>Dlaczego warto wybrać ten kierunek </vt:lpstr>
      <vt:lpstr>Zdobyte umiejętności</vt:lpstr>
      <vt:lpstr>Miejsca pracy dla zawodu technik obsługi turystycznej </vt:lpstr>
      <vt:lpstr>Co dalej?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Technik Obsługi Turystycznej</dc:title>
  <dc:creator>Administrator</dc:creator>
  <cp:lastModifiedBy>Administrator</cp:lastModifiedBy>
  <cp:revision>6</cp:revision>
  <dcterms:created xsi:type="dcterms:W3CDTF">2012-03-04T17:02:33Z</dcterms:created>
  <dcterms:modified xsi:type="dcterms:W3CDTF">2012-03-08T11:10:07Z</dcterms:modified>
</cp:coreProperties>
</file>